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e Sans C 85 Heavy" panose="020B0603030302020204" charset="0"/>
      <p:bold r:id="rId12"/>
    </p:embeddedFont>
    <p:embeddedFont>
      <p:font typeface="Core Sans C 35 Light" panose="020B0603030302020204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Core Sans C 55 Medium" panose="020B06030303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>
        <p:guide orient="horz" pos="4042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1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1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0"/>
          </p:nvPr>
        </p:nvSpPr>
        <p:spPr>
          <a:xfrm>
            <a:off x="155340" y="6659709"/>
            <a:ext cx="12036660" cy="325987"/>
          </a:xfrm>
          <a:noFill/>
        </p:spPr>
        <p:txBody>
          <a:bodyPr rtlCol="0">
            <a:spAutoFit/>
          </a:bodyPr>
          <a:lstStyle>
            <a:lvl1pPr>
              <a:defRPr lang="ru-RU" sz="1687" b="1" kern="12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75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9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7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2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4141-326E-4AAF-8E60-9A675622755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7353" y="3696131"/>
            <a:ext cx="10585137" cy="1383948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7354" y="1938372"/>
            <a:ext cx="10585137" cy="1383948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Grp="1"/>
          </p:cNvSpPr>
          <p:nvPr>
            <p:ph type="title"/>
          </p:nvPr>
        </p:nvSpPr>
        <p:spPr>
          <a:xfrm>
            <a:off x="659894" y="289651"/>
            <a:ext cx="9809261" cy="1274910"/>
          </a:xfrm>
        </p:spPr>
        <p:txBody>
          <a:bodyPr anchor="ctr">
            <a:norm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  <a:sym typeface="Arial" panose="020B0604020202020204" pitchFamily="34" charset="0"/>
              </a:rPr>
              <a:t>Название вашего проекта</a:t>
            </a:r>
            <a:endParaRPr lang="ru-RU" altLang="ru-RU" sz="4000" dirty="0">
              <a:solidFill>
                <a:srgbClr val="00ABEB"/>
              </a:solidFill>
              <a:latin typeface="Core Sans C 55 Medium" panose="020B06030303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2617954" y="2283891"/>
            <a:ext cx="7450606" cy="712540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краткое описание продукта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17954" y="4066987"/>
            <a:ext cx="6576846" cy="73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кейсы использования продукта </a:t>
            </a:r>
            <a:endParaRPr lang="en-US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5" y="2228000"/>
            <a:ext cx="815469" cy="815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5" y="3972560"/>
            <a:ext cx="763917" cy="7639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64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7354" y="3425235"/>
            <a:ext cx="10585137" cy="1149117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7354" y="1714852"/>
            <a:ext cx="10585137" cy="1149117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Grp="1"/>
          </p:cNvSpPr>
          <p:nvPr>
            <p:ph type="title"/>
          </p:nvPr>
        </p:nvSpPr>
        <p:spPr>
          <a:xfrm>
            <a:off x="652919" y="498972"/>
            <a:ext cx="10403086" cy="828973"/>
          </a:xfrm>
        </p:spPr>
        <p:txBody>
          <a:bodyPr>
            <a:norm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Команда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idx="1"/>
          </p:nvPr>
        </p:nvSpPr>
        <p:spPr>
          <a:xfrm>
            <a:off x="2647654" y="1907858"/>
            <a:ext cx="9187160" cy="723195"/>
          </a:xfrm>
        </p:spPr>
        <p:txBody>
          <a:bodyPr>
            <a:normAutofit/>
          </a:bodyPr>
          <a:lstStyle/>
          <a:p>
            <a:pPr marL="361950" indent="-361950">
              <a:spcBef>
                <a:spcPts val="1125"/>
              </a:spcBef>
              <a:spcAft>
                <a:spcPts val="1687"/>
              </a:spcAft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ключевые участники команды – фото, роль в проекте, описание опыта</a:t>
            </a:r>
            <a:endParaRPr kumimoji="0" lang="ru-RU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47653" y="3619072"/>
            <a:ext cx="8540807" cy="102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125"/>
              </a:spcBef>
              <a:spcAft>
                <a:spcPts val="1687"/>
              </a:spcAft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ea typeface="Helvetica Light" panose="020B0403020202020204" pitchFamily="34" charset="0"/>
                <a:sym typeface="Helvetica Light" panose="020B0403020202020204" pitchFamily="34" charset="0"/>
              </a:rPr>
              <a:t>наличие опыта в разработке продуктов и (или) продажах у участников команды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41" y="1927409"/>
            <a:ext cx="746774" cy="746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16" y="3695129"/>
            <a:ext cx="632668" cy="632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82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5561798"/>
            <a:ext cx="9670211" cy="458381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549966"/>
            <a:ext cx="9670211" cy="458381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1" y="3524483"/>
            <a:ext cx="9670211" cy="458381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490374"/>
            <a:ext cx="9670211" cy="458381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64831"/>
            <a:ext cx="9670211" cy="315310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Grp="1"/>
          </p:cNvSpPr>
          <p:nvPr>
            <p:ph type="title"/>
          </p:nvPr>
        </p:nvSpPr>
        <p:spPr>
          <a:xfrm>
            <a:off x="700118" y="297440"/>
            <a:ext cx="11687472" cy="1240974"/>
          </a:xfrm>
        </p:spPr>
        <p:txBody>
          <a:bodyPr>
            <a:norm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Уровень готовности продукта</a:t>
            </a:r>
          </a:p>
        </p:txBody>
      </p:sp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785922" y="1592014"/>
            <a:ext cx="8107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УГТ1: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Основные принципы технологии изучены и опубликованы – продукт не готов, проект находится на стадии идеи;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 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785923" y="2023008"/>
            <a:ext cx="7314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УГТ2: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Концепция технологии и/или ее применения сформулированы – продукт не готов, проект находится на стадии выдвинутых гипотез относительно решения проблемы потенциальных потребителей; 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785922" y="2535207"/>
            <a:ext cx="717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УГТЗ: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Критические функции и/или характеристики подтверждены аналитическим и экспериментальным путем – продукт не готов, проект находится на стадии подтверждения технического решения проблемы;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785922" y="3047406"/>
            <a:ext cx="7857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УГТ4: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Компонент и/или макет испытаны в лабораторном окружении – проект на стадии 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минимально жизнеспособного продукта (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minimum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viable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product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, далее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MVP),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продукт нуждается в значительной доработке;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785922" y="3559605"/>
            <a:ext cx="7857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УГТ5: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Компонент и/или макет испытаны в окружении, близком к реальному – проект на стадии 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минимально жизнеспособного продукта (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minimum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viable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product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, далее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 MVP),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продукт нуждается в незначительной доработке;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785922" y="4071804"/>
            <a:ext cx="7314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УГТ6: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Модель системы/подсистемы или прототип продемонстрированы в окружении, близком к реальному – проект на стадии MVP, продукт готов к использованию;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785922" y="4584003"/>
            <a:ext cx="6520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УГТ7: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Прототип системы продемонстрирован в условиях эксплуатации – проект на стадии MVP, продукт имеет тестовых пользователей;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785921" y="5096202"/>
            <a:ext cx="717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УГТ8: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Реальная система завершена и квалифицирована в ходе испытаний и демонстрации – продукт готов, проект находится на стадии готового решения;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 </a:t>
            </a:r>
          </a:p>
        </p:txBody>
      </p:sp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785921" y="5608398"/>
            <a:ext cx="7176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281"/>
              </a:spcAft>
            </a:pPr>
            <a:r>
              <a:rPr lang="ru-RU" alt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85 Heavy" panose="020B0603030302020204" pitchFamily="34" charset="0"/>
                <a:cs typeface="Times New Roman" panose="02020603050405020304" pitchFamily="18" charset="0"/>
              </a:rPr>
              <a:t>УГТ9: 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cs typeface="Times New Roman" panose="02020603050405020304" pitchFamily="18" charset="0"/>
              </a:rPr>
              <a:t>Реальная система подтверждена путем успешной эксплуатации (достижения цели) – продукт готов, проект находится на стадии начала продаж. </a:t>
            </a: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8" name="Прямоугольник 2"/>
          <p:cNvSpPr>
            <a:spLocks noChangeArrowheads="1"/>
          </p:cNvSpPr>
          <p:nvPr/>
        </p:nvSpPr>
        <p:spPr bwMode="auto">
          <a:xfrm>
            <a:off x="785922" y="1170763"/>
            <a:ext cx="5380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55 Medium" panose="020B0603030302020204" pitchFamily="34" charset="0"/>
                <a:cs typeface="Times New Roman" panose="02020603050405020304" pitchFamily="18" charset="0"/>
              </a:rPr>
              <a:t>(уровень готовности технологии –УГТ)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ore Sans C 55 Medium" panose="020B06030303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923" y="6097060"/>
            <a:ext cx="4376628" cy="370936"/>
          </a:xfrm>
          <a:prstGeom prst="rect">
            <a:avLst/>
          </a:prstGeom>
          <a:solidFill>
            <a:srgbClr val="00A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kern="0" dirty="0">
                <a:solidFill>
                  <a:schemeClr val="bg1"/>
                </a:solidFill>
                <a:latin typeface="Core Sans C 85 Heavy" panose="020B060303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необходимо выбрать один вариант </a:t>
            </a:r>
            <a:endParaRPr lang="ru-RU" dirty="0">
              <a:solidFill>
                <a:schemeClr val="bg1"/>
              </a:solidFill>
              <a:latin typeface="Core Sans C 85 Heavy" panose="020B06030303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67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6761" y="3166330"/>
            <a:ext cx="10404575" cy="1096023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6762" y="2018581"/>
            <a:ext cx="10404575" cy="944466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762" y="4517802"/>
            <a:ext cx="10404576" cy="1293962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Grp="1"/>
          </p:cNvSpPr>
          <p:nvPr>
            <p:ph type="title"/>
          </p:nvPr>
        </p:nvSpPr>
        <p:spPr>
          <a:xfrm>
            <a:off x="656469" y="401800"/>
            <a:ext cx="11190091" cy="1048357"/>
          </a:xfrm>
        </p:spPr>
        <p:txBody>
          <a:bodyPr>
            <a:no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Наличие конкурентного преимущества</a:t>
            </a:r>
          </a:p>
        </p:txBody>
      </p:sp>
      <p:sp>
        <p:nvSpPr>
          <p:cNvPr id="10242" name="Rectangle 2"/>
          <p:cNvSpPr>
            <a:spLocks noGrp="1"/>
          </p:cNvSpPr>
          <p:nvPr>
            <p:ph idx="1"/>
          </p:nvPr>
        </p:nvSpPr>
        <p:spPr>
          <a:xfrm>
            <a:off x="1043732" y="2280064"/>
            <a:ext cx="9075977" cy="536524"/>
          </a:xfrm>
        </p:spPr>
        <p:txBody>
          <a:bodyPr>
            <a:normAutofit/>
          </a:bodyPr>
          <a:lstStyle/>
          <a:p>
            <a:pPr marL="361950" indent="-361950" defTabSz="431608">
              <a:spcBef>
                <a:spcPts val="3094"/>
              </a:spcBef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укажите ключевых игроков на вашем рынке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043732" y="3289616"/>
            <a:ext cx="9885937" cy="865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defTabSz="431608">
              <a:lnSpc>
                <a:spcPct val="120000"/>
              </a:lnSpc>
              <a:spcBef>
                <a:spcPts val="3094"/>
              </a:spcBef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сравните продукт вашей компании с конкурирующими решениями по основным характеристикам, важным для клиента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043733" y="4665887"/>
            <a:ext cx="9885936" cy="99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defTabSz="431608">
              <a:lnSpc>
                <a:spcPct val="120000"/>
              </a:lnSpc>
              <a:spcBef>
                <a:spcPts val="3094"/>
              </a:spcBef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напишите основное конкурентное преимущество вашего продукта, укажите насколько сложно его повторить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1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6763" y="2600098"/>
            <a:ext cx="10024881" cy="1293962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Grp="1"/>
          </p:cNvSpPr>
          <p:nvPr>
            <p:ph type="title"/>
          </p:nvPr>
        </p:nvSpPr>
        <p:spPr>
          <a:xfrm>
            <a:off x="653934" y="167220"/>
            <a:ext cx="10979266" cy="1522511"/>
          </a:xfrm>
        </p:spPr>
        <p:txBody>
          <a:bodyPr>
            <a:norm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Реально достижимый объем рынка</a:t>
            </a:r>
          </a:p>
        </p:txBody>
      </p:sp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1060062" y="2725180"/>
            <a:ext cx="7643991" cy="1043798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2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</a:rPr>
              <a:t>укажите реально достижимый объем рынка через 5 лет с описанием логики расчета</a:t>
            </a:r>
            <a:endParaRPr lang="en-US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ore Sans C 35 Light" panose="020B06030303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25" y="2241365"/>
            <a:ext cx="1373069" cy="1373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37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49667" y="4244196"/>
            <a:ext cx="9356178" cy="1293962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9861" y="2033801"/>
            <a:ext cx="9356178" cy="1856712"/>
          </a:xfrm>
          <a:prstGeom prst="rect">
            <a:avLst/>
          </a:prstGeom>
          <a:gradFill>
            <a:gsLst>
              <a:gs pos="70000">
                <a:srgbClr val="EDEDED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Grp="1"/>
          </p:cNvSpPr>
          <p:nvPr>
            <p:ph type="title"/>
          </p:nvPr>
        </p:nvSpPr>
        <p:spPr>
          <a:xfrm>
            <a:off x="666009" y="375788"/>
            <a:ext cx="10682711" cy="1079003"/>
          </a:xfrm>
        </p:spPr>
        <p:txBody>
          <a:bodyPr>
            <a:normAutofit/>
          </a:bodyPr>
          <a:lstStyle/>
          <a:p>
            <a:pPr eaLnBrk="1"/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Годовой оборот компании за </a:t>
            </a:r>
            <a:r>
              <a:rPr lang="ru-RU" altLang="ru-RU" sz="4000" dirty="0" smtClean="0">
                <a:solidFill>
                  <a:srgbClr val="00ABEB"/>
                </a:solidFill>
                <a:latin typeface="Core Sans C 55 Medium" panose="020B0603030302020204" pitchFamily="34" charset="0"/>
              </a:rPr>
              <a:t>2022 </a:t>
            </a:r>
            <a:r>
              <a:rPr lang="ru-RU" altLang="ru-RU" sz="4000" dirty="0">
                <a:solidFill>
                  <a:srgbClr val="00ABEB"/>
                </a:solidFill>
                <a:latin typeface="Core Sans C 55 Medium" panose="020B0603030302020204" pitchFamily="34" charset="0"/>
              </a:rPr>
              <a:t>г.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038653" y="2271311"/>
            <a:ext cx="8778207" cy="578585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укажите показатели за </a:t>
            </a:r>
            <a:r>
              <a:rPr lang="ru-RU" alt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2022 </a:t>
            </a: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год по: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38654" y="4465881"/>
            <a:ext cx="7337596" cy="810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2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какой продукт, услуга является ядром дохода – т.е. на что приходится основная доля выручки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5283" y="2745244"/>
            <a:ext cx="749635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31"/>
              </a:lnSpc>
              <a:buClr>
                <a:srgbClr val="00ABEB"/>
              </a:buClr>
              <a:buSzPct val="80000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- количеству пользователей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/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 подписчиков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/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клиентов</a:t>
            </a:r>
          </a:p>
          <a:p>
            <a:pPr>
              <a:lnSpc>
                <a:spcPts val="2831"/>
              </a:lnSpc>
              <a:buClr>
                <a:srgbClr val="00ABEB"/>
              </a:buClr>
              <a:buSzPct val="80000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e Sans C 35 Light" panose="020B0603030302020204" pitchFamily="34" charset="0"/>
                <a:sym typeface="Helvetica Light" panose="020B0403020202020204" pitchFamily="34" charset="0"/>
              </a:rPr>
              <a:t>- выручке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2" y="6232358"/>
            <a:ext cx="881003" cy="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82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ore Sans C 55 Medium"/>
        <a:ea typeface=""/>
        <a:cs typeface=""/>
      </a:majorFont>
      <a:minorFont>
        <a:latin typeface="Core Sans C 35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355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Helvetica Light</vt:lpstr>
      <vt:lpstr>Calibri</vt:lpstr>
      <vt:lpstr>Core Sans C 85 Heavy</vt:lpstr>
      <vt:lpstr>Times New Roman</vt:lpstr>
      <vt:lpstr>Core Sans C 35 Light</vt:lpstr>
      <vt:lpstr>Georgia</vt:lpstr>
      <vt:lpstr>Arial</vt:lpstr>
      <vt:lpstr>Core Sans C 55 Medium</vt:lpstr>
      <vt:lpstr>Wingdings</vt:lpstr>
      <vt:lpstr>Тема Office</vt:lpstr>
      <vt:lpstr>Название вашего проекта</vt:lpstr>
      <vt:lpstr>Команда</vt:lpstr>
      <vt:lpstr>Уровень готовности продукта</vt:lpstr>
      <vt:lpstr>Наличие конкурентного преимущества</vt:lpstr>
      <vt:lpstr>Реально достижимый объем рынка</vt:lpstr>
      <vt:lpstr>Годовой оборот компании за 2022 г.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вашего проекта</dc:title>
  <dc:creator>ekala</dc:creator>
  <cp:lastModifiedBy>Асеева Олеся Владимировна</cp:lastModifiedBy>
  <cp:revision>18</cp:revision>
  <dcterms:created xsi:type="dcterms:W3CDTF">2021-04-28T08:51:17Z</dcterms:created>
  <dcterms:modified xsi:type="dcterms:W3CDTF">2023-01-25T08:17:58Z</dcterms:modified>
</cp:coreProperties>
</file>